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249874-13A3-45EF-9645-2D296AED937E}" v="1" dt="2023-03-08T10:56:15.971"/>
    <p1510:client id="{758B7275-42F0-4891-9C49-223801D94D23}" v="33" dt="2023-02-01T16:31:26.8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2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57D7F-22EE-A889-7249-583C1DB02A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9CBCCE-C1C5-A8D5-5C39-39EAD0812D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1465D4-D6E7-1814-185E-F7FBA7884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7384-7DC0-49EE-B859-592F2494098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BF9EA-195B-C5C2-C4AE-4F7F178DD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6CD752-E8B6-92E0-97A5-027223122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CFA52-4EBB-40D6-AE2E-84C090C5A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487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2803A-7A7F-A0A8-F240-59823705B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A0740E-D2C3-1029-CC33-4AB5521FBD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BC9C8-C8A9-8E9C-F699-A24EB123F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7384-7DC0-49EE-B859-592F2494098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61D1CD-DA13-FD91-AA61-FC08F7F8E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0EF0A-B327-8C2A-1AE1-BA0475B86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CFA52-4EBB-40D6-AE2E-84C090C5A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995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0B0338-E606-E4D4-177D-0203410058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9A76E6-75E4-FC5E-3304-048FC7E64D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6994C5-1EBD-1848-3F33-76DAC9C01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7384-7DC0-49EE-B859-592F2494098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2FAB5-FB26-1138-B5C6-664B9D060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E674E3-9F05-2F04-D300-EBC5A2045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CFA52-4EBB-40D6-AE2E-84C090C5A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87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441E1-9D13-61BC-5D21-226A0CDA2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08000-958E-7742-19CC-5E319C55D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1F4634-7523-B90C-CA3A-D453FECD4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7384-7DC0-49EE-B859-592F2494098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8F133-4C90-CA2B-CDA0-883DAAE69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75DC87-5DE3-D1A6-9179-C1C54EA10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CFA52-4EBB-40D6-AE2E-84C090C5A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302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080C6-195B-6AF3-C2BD-A974F45C2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B95A5-AEEF-57A1-4A47-4F9C555160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9B52A-85C5-4424-DA3F-C17C666C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7384-7DC0-49EE-B859-592F2494098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030D9-C294-5E3D-EA3D-A5AD09822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69A78-DDAB-CA1E-1855-F1B9B7CD6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CFA52-4EBB-40D6-AE2E-84C090C5A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658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FA39C-6C32-9887-C3B3-264545250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B7B5F-3F38-A9BB-F3E9-7877688E40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2F3FCE-6761-4318-43A1-6DD4E53CE5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04A0CD-C128-1461-E3E8-EB9A1ECDB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7384-7DC0-49EE-B859-592F2494098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245DD9-D0B1-2CF9-7A54-9635F2452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FE93B3-A55C-4BC1-CC24-0C07B1EA8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CFA52-4EBB-40D6-AE2E-84C090C5A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82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06E03-F7F0-AC41-802E-AB25B0B1F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2AB2E7-3D4C-9B73-883D-0A37634B1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237DFC-288C-71C2-0CA4-53ECC4DA4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D656FA-135D-A6CD-105B-091F8FAF34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2BACC-23E7-6CB1-8E79-B7B7DBB94A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CB740C-0AC1-DDA2-02B2-13498C436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7384-7DC0-49EE-B859-592F2494098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021912-A920-EE4E-06A9-7B0A56BAD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A08813-F5D9-D2FE-4AB2-4E8CCD474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CFA52-4EBB-40D6-AE2E-84C090C5A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236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E8362-6F7F-C7AA-606B-817B5F753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3D00EF-A166-54CF-5D6C-9D14DD048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7384-7DC0-49EE-B859-592F2494098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BB8032-2771-F8D2-A588-DD288857A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17799E-2DB9-0D85-AFB0-05FFC7BC4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CFA52-4EBB-40D6-AE2E-84C090C5A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643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A3A91B-4512-C4AF-6718-99D4AEAA3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7384-7DC0-49EE-B859-592F2494098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5E2B69-C774-4A2B-50A9-2B59C1DFB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B58766-44C4-4BD4-535A-BAB43F9C5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CFA52-4EBB-40D6-AE2E-84C090C5A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678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D71C5-F2A3-0B4A-9546-F90E20C8C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9B294-262B-2FBB-C1F0-C5FE455E7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C28FFB-0A9A-5A6F-462A-03F8A30018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645FE2-61CA-EEFD-444A-0E8749E98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7384-7DC0-49EE-B859-592F2494098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9B2D6B-4E9B-DA13-F271-529F8A0FA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B40ACE-6ACD-DDFE-3ACB-7753AB882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CFA52-4EBB-40D6-AE2E-84C090C5A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977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5EFCB-C2C1-B773-6760-D5AA762A6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6EA373-C538-8D15-2D5A-1B79B3A9E0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BE800F-1FE8-694E-D259-22CC628C1F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EB5F67-5C0F-4898-A36E-6F708462F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37384-7DC0-49EE-B859-592F2494098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D41F6D-E8A7-8875-E3B1-BFA074F5C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39E5F4-D420-FDA3-D69F-333B07C9F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CFA52-4EBB-40D6-AE2E-84C090C5A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482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C53C6C-1618-8B84-BF1E-0E4F85507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C379AD-43C0-F425-A01F-8487057B5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AB7615-0F52-2A60-4635-7564A52D70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7384-7DC0-49EE-B859-592F24940987}" type="datetimeFigureOut">
              <a:rPr lang="en-GB" smtClean="0"/>
              <a:t>08/03/2023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352A6C-FCF0-BF55-A019-F6E6D8C907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07201-3D95-DE1A-8DB5-10DA6DBDC8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CFA52-4EBB-40D6-AE2E-84C090C5A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400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Table 38">
            <a:extLst>
              <a:ext uri="{FF2B5EF4-FFF2-40B4-BE49-F238E27FC236}">
                <a16:creationId xmlns:a16="http://schemas.microsoft.com/office/drawing/2014/main" id="{804F6A27-66D9-0CE2-9B3E-BD06151052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80645"/>
              </p:ext>
            </p:extLst>
          </p:nvPr>
        </p:nvGraphicFramePr>
        <p:xfrm>
          <a:off x="137886" y="107929"/>
          <a:ext cx="11937998" cy="664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7543">
                  <a:extLst>
                    <a:ext uri="{9D8B030D-6E8A-4147-A177-3AD203B41FA5}">
                      <a16:colId xmlns:a16="http://schemas.microsoft.com/office/drawing/2014/main" val="3270509455"/>
                    </a:ext>
                  </a:extLst>
                </a:gridCol>
                <a:gridCol w="3207656">
                  <a:extLst>
                    <a:ext uri="{9D8B030D-6E8A-4147-A177-3AD203B41FA5}">
                      <a16:colId xmlns:a16="http://schemas.microsoft.com/office/drawing/2014/main" val="451124952"/>
                    </a:ext>
                  </a:extLst>
                </a:gridCol>
                <a:gridCol w="3159440">
                  <a:extLst>
                    <a:ext uri="{9D8B030D-6E8A-4147-A177-3AD203B41FA5}">
                      <a16:colId xmlns:a16="http://schemas.microsoft.com/office/drawing/2014/main" val="1034511364"/>
                    </a:ext>
                  </a:extLst>
                </a:gridCol>
                <a:gridCol w="2381428">
                  <a:extLst>
                    <a:ext uri="{9D8B030D-6E8A-4147-A177-3AD203B41FA5}">
                      <a16:colId xmlns:a16="http://schemas.microsoft.com/office/drawing/2014/main" val="1296633089"/>
                    </a:ext>
                  </a:extLst>
                </a:gridCol>
                <a:gridCol w="1621931">
                  <a:extLst>
                    <a:ext uri="{9D8B030D-6E8A-4147-A177-3AD203B41FA5}">
                      <a16:colId xmlns:a16="http://schemas.microsoft.com/office/drawing/2014/main" val="817590338"/>
                    </a:ext>
                  </a:extLst>
                </a:gridCol>
              </a:tblGrid>
              <a:tr h="450872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Inputs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Outputs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Outcomes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Impacts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12844145"/>
                  </a:ext>
                </a:extLst>
              </a:tr>
              <a:tr h="619760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347185"/>
                  </a:ext>
                </a:extLst>
              </a:tr>
            </a:tbl>
          </a:graphicData>
        </a:graphic>
      </p:graphicFrame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DCC5BE1-28BB-A9CE-2822-65DC2D137219}"/>
              </a:ext>
            </a:extLst>
          </p:cNvPr>
          <p:cNvSpPr/>
          <p:nvPr/>
        </p:nvSpPr>
        <p:spPr>
          <a:xfrm>
            <a:off x="232229" y="924389"/>
            <a:ext cx="1277257" cy="75375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u="none" strike="noStrike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0.3 WTE AHSN resource to support implementation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067A1F6-BA6D-27BB-5164-FF00C0D32286}"/>
              </a:ext>
            </a:extLst>
          </p:cNvPr>
          <p:cNvCxnSpPr>
            <a:cxnSpLocks/>
            <a:stCxn id="3" idx="3"/>
            <a:endCxn id="13" idx="1"/>
          </p:cNvCxnSpPr>
          <p:nvPr/>
        </p:nvCxnSpPr>
        <p:spPr>
          <a:xfrm>
            <a:off x="7595291" y="1361268"/>
            <a:ext cx="752114" cy="12316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39799926-7DE8-358B-C925-E27C8F18E27B}"/>
              </a:ext>
            </a:extLst>
          </p:cNvPr>
          <p:cNvSpPr/>
          <p:nvPr/>
        </p:nvSpPr>
        <p:spPr>
          <a:xfrm>
            <a:off x="217714" y="2114221"/>
            <a:ext cx="1277257" cy="75375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u="none" strike="noStrike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0.2 WTE ARC resource to support evaluation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656C76C7-0DA9-FE16-245A-64E61FBA3688}"/>
              </a:ext>
            </a:extLst>
          </p:cNvPr>
          <p:cNvSpPr/>
          <p:nvPr/>
        </p:nvSpPr>
        <p:spPr>
          <a:xfrm>
            <a:off x="217714" y="3304053"/>
            <a:ext cx="1277257" cy="75375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u="none" strike="noStrike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0.1 WTE ICB lead (e.g. lead prescriber)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60DA892-BB03-2EAA-9A15-1AAD7C41822B}"/>
              </a:ext>
            </a:extLst>
          </p:cNvPr>
          <p:cNvSpPr/>
          <p:nvPr/>
        </p:nvSpPr>
        <p:spPr>
          <a:xfrm>
            <a:off x="217714" y="4493885"/>
            <a:ext cx="1277257" cy="75375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u="none" strike="noStrike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0.2 WTE ICB operational support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AC1354F4-A78D-7E72-A6BC-3D4D258A6A4C}"/>
              </a:ext>
            </a:extLst>
          </p:cNvPr>
          <p:cNvSpPr/>
          <p:nvPr/>
        </p:nvSpPr>
        <p:spPr>
          <a:xfrm>
            <a:off x="217714" y="5683718"/>
            <a:ext cx="1277257" cy="75375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u="none" strike="noStrike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Opioid deprescribing toolkit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AE7163AC-E5E9-D56C-E7E2-C2B393A75473}"/>
              </a:ext>
            </a:extLst>
          </p:cNvPr>
          <p:cNvSpPr/>
          <p:nvPr/>
        </p:nvSpPr>
        <p:spPr>
          <a:xfrm>
            <a:off x="1978753" y="757421"/>
            <a:ext cx="2266515" cy="56725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u="none" strike="noStrike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Weekly project meetings with established core group ARC, EAHSN and ICB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48BBD8EC-3231-5E84-6838-FBB363E67FEB}"/>
              </a:ext>
            </a:extLst>
          </p:cNvPr>
          <p:cNvSpPr/>
          <p:nvPr/>
        </p:nvSpPr>
        <p:spPr>
          <a:xfrm>
            <a:off x="1979969" y="1405057"/>
            <a:ext cx="2266515" cy="30169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u="none" strike="noStrike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Stakeholder mapping</a:t>
            </a:r>
            <a:endParaRPr lang="en-GB" sz="900" u="none" strike="noStrike" dirty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5D31CD8-19DF-1AD8-7BB2-08B5CBF9730B}"/>
              </a:ext>
            </a:extLst>
          </p:cNvPr>
          <p:cNvSpPr/>
          <p:nvPr/>
        </p:nvSpPr>
        <p:spPr>
          <a:xfrm>
            <a:off x="1976321" y="1787133"/>
            <a:ext cx="2266515" cy="56725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u="none" strike="noStrike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Baseline survey to gain a comprehensive understanding of current service provision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07BCACCA-881B-1844-7D29-0E8103A4241B}"/>
              </a:ext>
            </a:extLst>
          </p:cNvPr>
          <p:cNvSpPr/>
          <p:nvPr/>
        </p:nvSpPr>
        <p:spPr>
          <a:xfrm>
            <a:off x="1977537" y="2434769"/>
            <a:ext cx="2266515" cy="56725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u="none" strike="noStrike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Workshop to triangulate survey findings and explain the toolkit to key stakeholders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053B996E-D433-FABD-F79C-CAEB8A34C067}"/>
              </a:ext>
            </a:extLst>
          </p:cNvPr>
          <p:cNvSpPr/>
          <p:nvPr/>
        </p:nvSpPr>
        <p:spPr>
          <a:xfrm>
            <a:off x="1975105" y="3082405"/>
            <a:ext cx="2266515" cy="30169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u="none" strike="noStrike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Primary care task and finish group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2C046497-F621-B068-E5AB-51D7FEABCBF6}"/>
              </a:ext>
            </a:extLst>
          </p:cNvPr>
          <p:cNvSpPr/>
          <p:nvPr/>
        </p:nvSpPr>
        <p:spPr>
          <a:xfrm>
            <a:off x="1982399" y="3464481"/>
            <a:ext cx="2266515" cy="384944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u="none" strike="noStrike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Secondary care task and finish group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73CD5C8E-C398-2DFA-776F-E4E95760A06D}"/>
              </a:ext>
            </a:extLst>
          </p:cNvPr>
          <p:cNvSpPr/>
          <p:nvPr/>
        </p:nvSpPr>
        <p:spPr>
          <a:xfrm>
            <a:off x="1981185" y="3929810"/>
            <a:ext cx="2266515" cy="56725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u="none" strike="noStrike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Patient representative task and finish group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12D2501C-4838-F5B4-83E3-639C93E286D2}"/>
              </a:ext>
            </a:extLst>
          </p:cNvPr>
          <p:cNvSpPr/>
          <p:nvPr/>
        </p:nvSpPr>
        <p:spPr>
          <a:xfrm>
            <a:off x="1971457" y="4577446"/>
            <a:ext cx="2266515" cy="631574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u="none" strike="noStrike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Co-development of new chronic pain / opioid deprescribing pathway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D91E6B6-8A6F-961B-B3E4-F0478C171279}"/>
              </a:ext>
            </a:extLst>
          </p:cNvPr>
          <p:cNvSpPr/>
          <p:nvPr/>
        </p:nvSpPr>
        <p:spPr>
          <a:xfrm>
            <a:off x="5328777" y="1007611"/>
            <a:ext cx="2266514" cy="707313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u="none" strike="noStrike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Workshop held with appropriate representation from key stakeholders (and ICB senior leadership)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6137D6B-68DA-32F4-0359-2495322A1B76}"/>
              </a:ext>
            </a:extLst>
          </p:cNvPr>
          <p:cNvSpPr/>
          <p:nvPr/>
        </p:nvSpPr>
        <p:spPr>
          <a:xfrm>
            <a:off x="5331748" y="1873653"/>
            <a:ext cx="2266514" cy="56725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u="none" strike="noStrike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Documented shared understanding of gaps in local service provision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25B3807-AEAD-1991-995A-524AFBB44366}"/>
              </a:ext>
            </a:extLst>
          </p:cNvPr>
          <p:cNvSpPr/>
          <p:nvPr/>
        </p:nvSpPr>
        <p:spPr>
          <a:xfrm>
            <a:off x="5331748" y="2599633"/>
            <a:ext cx="2266514" cy="56725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u="none" strike="noStrike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Buy-in from key stakeholders, including shared understanding of toolkit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9F9AEC6-A8A5-FA90-EAEB-397A41899971}"/>
              </a:ext>
            </a:extLst>
          </p:cNvPr>
          <p:cNvSpPr/>
          <p:nvPr/>
        </p:nvSpPr>
        <p:spPr>
          <a:xfrm>
            <a:off x="5331748" y="3325613"/>
            <a:ext cx="2266514" cy="724727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u="none" strike="noStrike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New chronic pain pathway launched and embedded, encompassing key aspects of toolkit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031F5CC-444B-6BB6-4752-105424FFC428}"/>
              </a:ext>
            </a:extLst>
          </p:cNvPr>
          <p:cNvSpPr/>
          <p:nvPr/>
        </p:nvSpPr>
        <p:spPr>
          <a:xfrm>
            <a:off x="5331747" y="4209069"/>
            <a:ext cx="2266514" cy="56725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u="none" strike="noStrike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Patient information materials about opioid tapering in use, based on toolkit guidance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7F7F407-B439-B836-884B-87B0BDF7ACF7}"/>
              </a:ext>
            </a:extLst>
          </p:cNvPr>
          <p:cNvSpPr/>
          <p:nvPr/>
        </p:nvSpPr>
        <p:spPr>
          <a:xfrm>
            <a:off x="5331746" y="4935049"/>
            <a:ext cx="2266514" cy="56725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u="none" strike="noStrike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 guide to implementation available to others, based on toolkit components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604D974-8881-CD05-423A-E6F08D2361A0}"/>
              </a:ext>
            </a:extLst>
          </p:cNvPr>
          <p:cNvSpPr/>
          <p:nvPr/>
        </p:nvSpPr>
        <p:spPr>
          <a:xfrm>
            <a:off x="5328777" y="5661297"/>
            <a:ext cx="2266514" cy="631574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u="none" strike="noStrike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Implementation of measurement plan (e.g. surveys, reporting etc)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A482B4D-C426-A407-11D1-E0E74B691CA6}"/>
              </a:ext>
            </a:extLst>
          </p:cNvPr>
          <p:cNvSpPr/>
          <p:nvPr/>
        </p:nvSpPr>
        <p:spPr>
          <a:xfrm>
            <a:off x="8347405" y="1104893"/>
            <a:ext cx="1924041" cy="75907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u="none" strike="noStrike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Consistent use of new chronic pain pathway across primary care, secondary care and specialist services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300933CB-62CD-9809-E0AA-78767E6E59B7}"/>
              </a:ext>
            </a:extLst>
          </p:cNvPr>
          <p:cNvSpPr/>
          <p:nvPr/>
        </p:nvSpPr>
        <p:spPr>
          <a:xfrm>
            <a:off x="8347405" y="2589943"/>
            <a:ext cx="1924041" cy="56725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900" u="none" strike="noStrike" dirty="0">
                <a:solidFill>
                  <a:schemeClr val="tx1"/>
                </a:solidFill>
                <a:effectLst/>
                <a:latin typeface="Verdana"/>
                <a:ea typeface="Verdana"/>
              </a:rPr>
              <a:t>Reduce daily opioid and gabapentinoid to &lt;120mg OME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590EB123-D45F-3089-6C79-5F5A65488A16}"/>
              </a:ext>
            </a:extLst>
          </p:cNvPr>
          <p:cNvSpPr/>
          <p:nvPr/>
        </p:nvSpPr>
        <p:spPr>
          <a:xfrm>
            <a:off x="8347405" y="4074993"/>
            <a:ext cx="1924041" cy="56725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u="none" strike="noStrike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Staff satisfaction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2FDD8C5-FC88-46A1-16B1-F6A4D24A30F9}"/>
              </a:ext>
            </a:extLst>
          </p:cNvPr>
          <p:cNvSpPr/>
          <p:nvPr/>
        </p:nvSpPr>
        <p:spPr>
          <a:xfrm>
            <a:off x="8347405" y="5560043"/>
            <a:ext cx="1924041" cy="56725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u="none" strike="noStrike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Use of implementation resources (define what good looks like here?)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03BF4F84-D357-F8F5-F2DF-8C5013F1ECD0}"/>
              </a:ext>
            </a:extLst>
          </p:cNvPr>
          <p:cNvSpPr/>
          <p:nvPr/>
        </p:nvSpPr>
        <p:spPr>
          <a:xfrm>
            <a:off x="10686805" y="1993955"/>
            <a:ext cx="1200397" cy="629417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u="none" strike="noStrike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Reduction in opioid prescribing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B357EC2-7045-CFD9-0C97-BB710996566B}"/>
              </a:ext>
            </a:extLst>
          </p:cNvPr>
          <p:cNvSpPr/>
          <p:nvPr/>
        </p:nvSpPr>
        <p:spPr>
          <a:xfrm>
            <a:off x="10686805" y="4469039"/>
            <a:ext cx="1200397" cy="629417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u="none" strike="noStrike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Healthier and safer population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7BE18199-E463-47E9-06EC-ECFF1C248002}"/>
              </a:ext>
            </a:extLst>
          </p:cNvPr>
          <p:cNvCxnSpPr>
            <a:cxnSpLocks/>
            <a:stCxn id="23" idx="3"/>
            <a:endCxn id="3" idx="1"/>
          </p:cNvCxnSpPr>
          <p:nvPr/>
        </p:nvCxnSpPr>
        <p:spPr>
          <a:xfrm>
            <a:off x="4245268" y="1041047"/>
            <a:ext cx="1083509" cy="32022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CA0A0A18-75AF-9248-1126-A0612E0B8178}"/>
              </a:ext>
            </a:extLst>
          </p:cNvPr>
          <p:cNvCxnSpPr>
            <a:cxnSpLocks/>
            <a:stCxn id="23" idx="3"/>
            <a:endCxn id="4" idx="1"/>
          </p:cNvCxnSpPr>
          <p:nvPr/>
        </p:nvCxnSpPr>
        <p:spPr>
          <a:xfrm>
            <a:off x="4245268" y="1041047"/>
            <a:ext cx="1086480" cy="111623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C1D5EA65-E2CB-C4DD-3078-3ABD59399948}"/>
              </a:ext>
            </a:extLst>
          </p:cNvPr>
          <p:cNvCxnSpPr>
            <a:cxnSpLocks/>
            <a:stCxn id="23" idx="3"/>
            <a:endCxn id="5" idx="1"/>
          </p:cNvCxnSpPr>
          <p:nvPr/>
        </p:nvCxnSpPr>
        <p:spPr>
          <a:xfrm>
            <a:off x="4245268" y="1041047"/>
            <a:ext cx="1086480" cy="184221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0162C3C0-B44F-19DB-C8DA-019DEB66803C}"/>
              </a:ext>
            </a:extLst>
          </p:cNvPr>
          <p:cNvCxnSpPr>
            <a:cxnSpLocks/>
            <a:stCxn id="23" idx="3"/>
            <a:endCxn id="7" idx="1"/>
          </p:cNvCxnSpPr>
          <p:nvPr/>
        </p:nvCxnSpPr>
        <p:spPr>
          <a:xfrm>
            <a:off x="4245268" y="1041047"/>
            <a:ext cx="1086480" cy="264693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B05ED1F8-5754-4CA2-BBF9-5D72CAE3749F}"/>
              </a:ext>
            </a:extLst>
          </p:cNvPr>
          <p:cNvCxnSpPr>
            <a:cxnSpLocks/>
            <a:stCxn id="23" idx="3"/>
            <a:endCxn id="8" idx="1"/>
          </p:cNvCxnSpPr>
          <p:nvPr/>
        </p:nvCxnSpPr>
        <p:spPr>
          <a:xfrm>
            <a:off x="4245268" y="1041047"/>
            <a:ext cx="1086479" cy="345164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77D415E0-B959-480E-4EC6-2A26D35BDF96}"/>
              </a:ext>
            </a:extLst>
          </p:cNvPr>
          <p:cNvCxnSpPr>
            <a:cxnSpLocks/>
            <a:stCxn id="23" idx="3"/>
            <a:endCxn id="10" idx="1"/>
          </p:cNvCxnSpPr>
          <p:nvPr/>
        </p:nvCxnSpPr>
        <p:spPr>
          <a:xfrm>
            <a:off x="4245268" y="1041047"/>
            <a:ext cx="1086478" cy="417762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B5396BCC-5436-6665-D08D-59297E2ABD78}"/>
              </a:ext>
            </a:extLst>
          </p:cNvPr>
          <p:cNvSpPr/>
          <p:nvPr/>
        </p:nvSpPr>
        <p:spPr>
          <a:xfrm>
            <a:off x="1978753" y="5282620"/>
            <a:ext cx="2266515" cy="48288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u="none" strike="noStrike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Development of implementation resources</a:t>
            </a: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9D6DD014-33F3-FEC8-A490-EC57F9104DF2}"/>
              </a:ext>
            </a:extLst>
          </p:cNvPr>
          <p:cNvSpPr/>
          <p:nvPr/>
        </p:nvSpPr>
        <p:spPr>
          <a:xfrm>
            <a:off x="1979969" y="5845890"/>
            <a:ext cx="2266515" cy="32035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u="none" strike="noStrike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Launch of toolkit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372FEFF6-8583-D843-6984-BA3428E4A69D}"/>
              </a:ext>
            </a:extLst>
          </p:cNvPr>
          <p:cNvCxnSpPr>
            <a:cxnSpLocks/>
            <a:stCxn id="24" idx="3"/>
            <a:endCxn id="3" idx="1"/>
          </p:cNvCxnSpPr>
          <p:nvPr/>
        </p:nvCxnSpPr>
        <p:spPr>
          <a:xfrm flipV="1">
            <a:off x="4246484" y="1361268"/>
            <a:ext cx="1082293" cy="19463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F6039288-A6AA-BFEA-3661-57B058DEE0A3}"/>
              </a:ext>
            </a:extLst>
          </p:cNvPr>
          <p:cNvCxnSpPr>
            <a:cxnSpLocks/>
            <a:stCxn id="24" idx="3"/>
            <a:endCxn id="5" idx="1"/>
          </p:cNvCxnSpPr>
          <p:nvPr/>
        </p:nvCxnSpPr>
        <p:spPr>
          <a:xfrm>
            <a:off x="4246484" y="1555903"/>
            <a:ext cx="1085264" cy="132735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FECB0133-A432-1B1F-9B34-034265B42CE4}"/>
              </a:ext>
            </a:extLst>
          </p:cNvPr>
          <p:cNvCxnSpPr>
            <a:cxnSpLocks/>
            <a:stCxn id="25" idx="3"/>
            <a:endCxn id="4" idx="1"/>
          </p:cNvCxnSpPr>
          <p:nvPr/>
        </p:nvCxnSpPr>
        <p:spPr>
          <a:xfrm>
            <a:off x="4242836" y="2070759"/>
            <a:ext cx="1088912" cy="8652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F48EE6C-3843-4AB4-14A2-60AE1C6A0948}"/>
              </a:ext>
            </a:extLst>
          </p:cNvPr>
          <p:cNvCxnSpPr>
            <a:cxnSpLocks/>
            <a:stCxn id="26" idx="3"/>
          </p:cNvCxnSpPr>
          <p:nvPr/>
        </p:nvCxnSpPr>
        <p:spPr>
          <a:xfrm flipV="1">
            <a:off x="4244052" y="2350025"/>
            <a:ext cx="913446" cy="36837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AB5E5D7F-8B86-56FC-84C7-8666C1F34101}"/>
              </a:ext>
            </a:extLst>
          </p:cNvPr>
          <p:cNvCxnSpPr>
            <a:cxnSpLocks/>
            <a:stCxn id="27" idx="3"/>
            <a:endCxn id="7" idx="1"/>
          </p:cNvCxnSpPr>
          <p:nvPr/>
        </p:nvCxnSpPr>
        <p:spPr>
          <a:xfrm>
            <a:off x="4241620" y="3233251"/>
            <a:ext cx="1090128" cy="45472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2EE8C2EC-E235-DBCF-7B39-57D217794771}"/>
              </a:ext>
            </a:extLst>
          </p:cNvPr>
          <p:cNvCxnSpPr>
            <a:cxnSpLocks/>
            <a:stCxn id="28" idx="3"/>
            <a:endCxn id="7" idx="1"/>
          </p:cNvCxnSpPr>
          <p:nvPr/>
        </p:nvCxnSpPr>
        <p:spPr>
          <a:xfrm>
            <a:off x="4248914" y="3656953"/>
            <a:ext cx="1082834" cy="3102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187E4A2D-1749-5DF1-1650-B5C0AA99BEF8}"/>
              </a:ext>
            </a:extLst>
          </p:cNvPr>
          <p:cNvCxnSpPr>
            <a:cxnSpLocks/>
            <a:stCxn id="29" idx="3"/>
            <a:endCxn id="8" idx="1"/>
          </p:cNvCxnSpPr>
          <p:nvPr/>
        </p:nvCxnSpPr>
        <p:spPr>
          <a:xfrm>
            <a:off x="4247700" y="4213436"/>
            <a:ext cx="1084047" cy="27925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CF82E65F-ECE6-F4CC-48FB-C7BB05C6E042}"/>
              </a:ext>
            </a:extLst>
          </p:cNvPr>
          <p:cNvCxnSpPr>
            <a:cxnSpLocks/>
            <a:stCxn id="30" idx="3"/>
            <a:endCxn id="7" idx="1"/>
          </p:cNvCxnSpPr>
          <p:nvPr/>
        </p:nvCxnSpPr>
        <p:spPr>
          <a:xfrm flipV="1">
            <a:off x="4237972" y="3687977"/>
            <a:ext cx="1093776" cy="120525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92B91995-D1AA-018A-2C6A-618CD9B8F2C9}"/>
              </a:ext>
            </a:extLst>
          </p:cNvPr>
          <p:cNvCxnSpPr>
            <a:cxnSpLocks/>
            <a:stCxn id="60" idx="3"/>
            <a:endCxn id="10" idx="1"/>
          </p:cNvCxnSpPr>
          <p:nvPr/>
        </p:nvCxnSpPr>
        <p:spPr>
          <a:xfrm flipV="1">
            <a:off x="4245268" y="5218675"/>
            <a:ext cx="1086478" cy="30538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EA056A86-1603-76F8-B862-93B582C2103E}"/>
              </a:ext>
            </a:extLst>
          </p:cNvPr>
          <p:cNvCxnSpPr>
            <a:cxnSpLocks/>
            <a:stCxn id="61" idx="3"/>
            <a:endCxn id="5" idx="1"/>
          </p:cNvCxnSpPr>
          <p:nvPr/>
        </p:nvCxnSpPr>
        <p:spPr>
          <a:xfrm flipV="1">
            <a:off x="4246484" y="2883259"/>
            <a:ext cx="1085264" cy="312280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: Rounded Corners 95">
            <a:extLst>
              <a:ext uri="{FF2B5EF4-FFF2-40B4-BE49-F238E27FC236}">
                <a16:creationId xmlns:a16="http://schemas.microsoft.com/office/drawing/2014/main" id="{0ED28EEB-91A0-9A3A-4EC7-5618EF72963A}"/>
              </a:ext>
            </a:extLst>
          </p:cNvPr>
          <p:cNvSpPr/>
          <p:nvPr/>
        </p:nvSpPr>
        <p:spPr>
          <a:xfrm>
            <a:off x="1978753" y="6246627"/>
            <a:ext cx="2266515" cy="32035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900" u="none" strike="noStrike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Agreement of measurement plan to monitor implementation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2735F048-6FE6-948F-52EF-2D74FC47240F}"/>
              </a:ext>
            </a:extLst>
          </p:cNvPr>
          <p:cNvCxnSpPr>
            <a:cxnSpLocks/>
            <a:stCxn id="96" idx="3"/>
            <a:endCxn id="12" idx="1"/>
          </p:cNvCxnSpPr>
          <p:nvPr/>
        </p:nvCxnSpPr>
        <p:spPr>
          <a:xfrm flipV="1">
            <a:off x="4245268" y="5977084"/>
            <a:ext cx="1083509" cy="42972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08DD8876-9C44-8B87-FD26-349CEB209914}"/>
              </a:ext>
            </a:extLst>
          </p:cNvPr>
          <p:cNvCxnSpPr>
            <a:cxnSpLocks/>
            <a:stCxn id="4" idx="3"/>
            <a:endCxn id="14" idx="1"/>
          </p:cNvCxnSpPr>
          <p:nvPr/>
        </p:nvCxnSpPr>
        <p:spPr>
          <a:xfrm>
            <a:off x="7598262" y="2157279"/>
            <a:ext cx="749143" cy="71629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90650DD6-1CEA-78C1-83CD-19652874C449}"/>
              </a:ext>
            </a:extLst>
          </p:cNvPr>
          <p:cNvCxnSpPr>
            <a:cxnSpLocks/>
            <a:stCxn id="5" idx="3"/>
            <a:endCxn id="14" idx="1"/>
          </p:cNvCxnSpPr>
          <p:nvPr/>
        </p:nvCxnSpPr>
        <p:spPr>
          <a:xfrm flipV="1">
            <a:off x="7598262" y="2873569"/>
            <a:ext cx="749143" cy="969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D33B62CF-0436-AFCB-8032-C0469521CDF6}"/>
              </a:ext>
            </a:extLst>
          </p:cNvPr>
          <p:cNvCxnSpPr>
            <a:cxnSpLocks/>
            <a:stCxn id="7" idx="3"/>
            <a:endCxn id="14" idx="1"/>
          </p:cNvCxnSpPr>
          <p:nvPr/>
        </p:nvCxnSpPr>
        <p:spPr>
          <a:xfrm flipV="1">
            <a:off x="7598262" y="2873569"/>
            <a:ext cx="749143" cy="81440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F77E4B5C-3CC0-C554-5F45-E6BBB9EBD32D}"/>
              </a:ext>
            </a:extLst>
          </p:cNvPr>
          <p:cNvCxnSpPr>
            <a:cxnSpLocks/>
            <a:stCxn id="7" idx="3"/>
            <a:endCxn id="13" idx="1"/>
          </p:cNvCxnSpPr>
          <p:nvPr/>
        </p:nvCxnSpPr>
        <p:spPr>
          <a:xfrm flipV="1">
            <a:off x="7598262" y="1484428"/>
            <a:ext cx="749143" cy="220354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AE1AF8E3-8548-A619-43D1-F99BCE652795}"/>
              </a:ext>
            </a:extLst>
          </p:cNvPr>
          <p:cNvCxnSpPr>
            <a:cxnSpLocks/>
            <a:stCxn id="7" idx="3"/>
            <a:endCxn id="15" idx="1"/>
          </p:cNvCxnSpPr>
          <p:nvPr/>
        </p:nvCxnSpPr>
        <p:spPr>
          <a:xfrm>
            <a:off x="7598262" y="3687977"/>
            <a:ext cx="749143" cy="67064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27BB7A84-97D4-2231-2D5C-BA3ECC5EDA9B}"/>
              </a:ext>
            </a:extLst>
          </p:cNvPr>
          <p:cNvCxnSpPr>
            <a:cxnSpLocks/>
            <a:stCxn id="8" idx="3"/>
            <a:endCxn id="14" idx="1"/>
          </p:cNvCxnSpPr>
          <p:nvPr/>
        </p:nvCxnSpPr>
        <p:spPr>
          <a:xfrm flipV="1">
            <a:off x="7598261" y="2873569"/>
            <a:ext cx="749144" cy="161912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50EFF23E-914D-DCEA-266E-8D94A3F3EF63}"/>
              </a:ext>
            </a:extLst>
          </p:cNvPr>
          <p:cNvCxnSpPr>
            <a:cxnSpLocks/>
            <a:stCxn id="10" idx="3"/>
            <a:endCxn id="13" idx="1"/>
          </p:cNvCxnSpPr>
          <p:nvPr/>
        </p:nvCxnSpPr>
        <p:spPr>
          <a:xfrm flipV="1">
            <a:off x="7598260" y="1484428"/>
            <a:ext cx="749145" cy="373424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9D7AA4D3-F133-4693-FFBF-B6904AEF0CCC}"/>
              </a:ext>
            </a:extLst>
          </p:cNvPr>
          <p:cNvCxnSpPr>
            <a:cxnSpLocks/>
            <a:stCxn id="10" idx="3"/>
            <a:endCxn id="15" idx="1"/>
          </p:cNvCxnSpPr>
          <p:nvPr/>
        </p:nvCxnSpPr>
        <p:spPr>
          <a:xfrm flipV="1">
            <a:off x="7598260" y="4358619"/>
            <a:ext cx="749145" cy="86005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E31C6CC0-D418-79AB-8F6D-49D0B619EF76}"/>
              </a:ext>
            </a:extLst>
          </p:cNvPr>
          <p:cNvCxnSpPr>
            <a:cxnSpLocks/>
            <a:stCxn id="10" idx="3"/>
            <a:endCxn id="16" idx="1"/>
          </p:cNvCxnSpPr>
          <p:nvPr/>
        </p:nvCxnSpPr>
        <p:spPr>
          <a:xfrm>
            <a:off x="7598260" y="5218675"/>
            <a:ext cx="749145" cy="62499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6448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94c5f61-98a8-4d40-aec1-06ea599b71a1" xsi:nil="true"/>
    <lcf76f155ced4ddcb4097134ff3c332f xmlns="d0d2274f-8c96-45ec-949a-1f99edcb8998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DAA60B679B3A46BDE34891D71210E6" ma:contentTypeVersion="12" ma:contentTypeDescription="Create a new document." ma:contentTypeScope="" ma:versionID="afacaa81474ebf0aaab1312689ab7189">
  <xsd:schema xmlns:xsd="http://www.w3.org/2001/XMLSchema" xmlns:xs="http://www.w3.org/2001/XMLSchema" xmlns:p="http://schemas.microsoft.com/office/2006/metadata/properties" xmlns:ns2="d0d2274f-8c96-45ec-949a-1f99edcb8998" xmlns:ns3="994c5f61-98a8-4d40-aec1-06ea599b71a1" targetNamespace="http://schemas.microsoft.com/office/2006/metadata/properties" ma:root="true" ma:fieldsID="6585ca80f492feb6b8bf7b8a1c324b3b" ns2:_="" ns3:_="">
    <xsd:import namespace="d0d2274f-8c96-45ec-949a-1f99edcb8998"/>
    <xsd:import namespace="994c5f61-98a8-4d40-aec1-06ea599b71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d2274f-8c96-45ec-949a-1f99edcb89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cac2c1cd-e034-4393-8c19-3bf0c3bf782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4c5f61-98a8-4d40-aec1-06ea599b71a1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f7b2aacf-a4bb-4b1d-b576-7397331063cd}" ma:internalName="TaxCatchAll" ma:showField="CatchAllData" ma:web="994c5f61-98a8-4d40-aec1-06ea599b71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F69296-67D0-4CD5-BDB9-71A949E3B84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FFA7B18-DF0B-455B-A2B9-DF12B92370C4}">
  <ds:schemaRefs>
    <ds:schemaRef ds:uri="http://schemas.microsoft.com/office/infopath/2007/PartnerControls"/>
    <ds:schemaRef ds:uri="994c5f61-98a8-4d40-aec1-06ea599b71a1"/>
    <ds:schemaRef ds:uri="http://purl.org/dc/dcmitype/"/>
    <ds:schemaRef ds:uri="http://schemas.openxmlformats.org/package/2006/metadata/core-properties"/>
    <ds:schemaRef ds:uri="http://www.w3.org/XML/1998/namespace"/>
    <ds:schemaRef ds:uri="d0d2274f-8c96-45ec-949a-1f99edcb8998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D5A83C8-EA42-4036-8736-83B055A593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d2274f-8c96-45ec-949a-1f99edcb8998"/>
    <ds:schemaRef ds:uri="994c5f61-98a8-4d40-aec1-06ea599b71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249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Chapman | Eastern AHSN</dc:creator>
  <cp:lastModifiedBy>Amy Chapman | Eastern AHSN</cp:lastModifiedBy>
  <cp:revision>4</cp:revision>
  <dcterms:created xsi:type="dcterms:W3CDTF">2023-02-01T13:13:43Z</dcterms:created>
  <dcterms:modified xsi:type="dcterms:W3CDTF">2023-03-08T10:58:59Z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0x01010028DAA60B679B3A46BDE34891D71210E6</vt:lpwstr>
  </property>
  <property fmtid="{D5CDD505-2E9C-101B-9397-08002B2CF9AE}" pid="3" name="MediaServiceImageTags">
    <vt:lpwstr/>
  </property>
</Properties>
</file>